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4"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278279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237021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294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190597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9495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94302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106815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51566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408784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2F4C90-4BED-444D-820F-541962FEFB88}" type="datetimeFigureOut">
              <a:rPr lang="de-AT" smtClean="0"/>
              <a:t>24.01.2018</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61471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22F4C90-4BED-444D-820F-541962FEFB88}" type="datetimeFigureOut">
              <a:rPr lang="de-AT" smtClean="0"/>
              <a:t>24.01.2018</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5772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22F4C90-4BED-444D-820F-541962FEFB88}" type="datetimeFigureOut">
              <a:rPr lang="de-AT" smtClean="0"/>
              <a:t>24.01.2018</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820809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22F4C90-4BED-444D-820F-541962FEFB88}" type="datetimeFigureOut">
              <a:rPr lang="de-AT" smtClean="0"/>
              <a:t>24.01.2018</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194135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F4C90-4BED-444D-820F-541962FEFB88}" type="datetimeFigureOut">
              <a:rPr lang="de-AT" smtClean="0"/>
              <a:t>24.01.2018</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3473521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22F4C90-4BED-444D-820F-541962FEFB88}" type="datetimeFigureOut">
              <a:rPr lang="de-AT" smtClean="0"/>
              <a:t>24.01.2018</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149435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E22F4C90-4BED-444D-820F-541962FEFB88}" type="datetimeFigureOut">
              <a:rPr lang="de-AT" smtClean="0"/>
              <a:t>24.01.2018</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2246FFCE-3544-416D-9781-B2F59B2B2637}" type="slidenum">
              <a:rPr lang="de-AT" smtClean="0"/>
              <a:t>‹Nr.›</a:t>
            </a:fld>
            <a:endParaRPr lang="de-AT"/>
          </a:p>
        </p:txBody>
      </p:sp>
    </p:spTree>
    <p:extLst>
      <p:ext uri="{BB962C8B-B14F-4D97-AF65-F5344CB8AC3E}">
        <p14:creationId xmlns:p14="http://schemas.microsoft.com/office/powerpoint/2010/main" val="47687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2F4C90-4BED-444D-820F-541962FEFB88}" type="datetimeFigureOut">
              <a:rPr lang="de-AT" smtClean="0"/>
              <a:t>24.01.2018</a:t>
            </a:fld>
            <a:endParaRPr lang="de-A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46FFCE-3544-416D-9781-B2F59B2B2637}" type="slidenum">
              <a:rPr lang="de-AT" smtClean="0"/>
              <a:t>‹Nr.›</a:t>
            </a:fld>
            <a:endParaRPr lang="de-AT"/>
          </a:p>
        </p:txBody>
      </p:sp>
    </p:spTree>
    <p:extLst>
      <p:ext uri="{BB962C8B-B14F-4D97-AF65-F5344CB8AC3E}">
        <p14:creationId xmlns:p14="http://schemas.microsoft.com/office/powerpoint/2010/main" val="3140184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ADFDF1-C9AF-45E0-9DB4-D4D49CFE80AB}"/>
              </a:ext>
            </a:extLst>
          </p:cNvPr>
          <p:cNvSpPr>
            <a:spLocks noGrp="1"/>
          </p:cNvSpPr>
          <p:nvPr>
            <p:ph type="ctrTitle"/>
          </p:nvPr>
        </p:nvSpPr>
        <p:spPr>
          <a:xfrm>
            <a:off x="692458" y="2404534"/>
            <a:ext cx="8975325" cy="1646302"/>
          </a:xfrm>
        </p:spPr>
        <p:txBody>
          <a:bodyPr/>
          <a:lstStyle/>
          <a:p>
            <a:r>
              <a:rPr lang="de-AT" dirty="0"/>
              <a:t>Nachhilfe Algorithmen Teil 2</a:t>
            </a:r>
          </a:p>
        </p:txBody>
      </p:sp>
      <p:sp>
        <p:nvSpPr>
          <p:cNvPr id="3" name="Untertitel 2">
            <a:extLst>
              <a:ext uri="{FF2B5EF4-FFF2-40B4-BE49-F238E27FC236}">
                <a16:creationId xmlns:a16="http://schemas.microsoft.com/office/drawing/2014/main" id="{8B7A685D-0315-4F15-9396-5DFE74BCB8B5}"/>
              </a:ext>
            </a:extLst>
          </p:cNvPr>
          <p:cNvSpPr>
            <a:spLocks noGrp="1"/>
          </p:cNvSpPr>
          <p:nvPr>
            <p:ph type="subTitle" idx="1"/>
          </p:nvPr>
        </p:nvSpPr>
        <p:spPr/>
        <p:txBody>
          <a:bodyPr/>
          <a:lstStyle/>
          <a:p>
            <a:r>
              <a:rPr lang="de-AT" dirty="0"/>
              <a:t>Von: Mayrhofer Bernhard</a:t>
            </a:r>
          </a:p>
        </p:txBody>
      </p:sp>
    </p:spTree>
    <p:extLst>
      <p:ext uri="{BB962C8B-B14F-4D97-AF65-F5344CB8AC3E}">
        <p14:creationId xmlns:p14="http://schemas.microsoft.com/office/powerpoint/2010/main" val="2372715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D663CD-0E4A-47F8-BF4F-B522099175DD}"/>
              </a:ext>
            </a:extLst>
          </p:cNvPr>
          <p:cNvSpPr>
            <a:spLocks noGrp="1"/>
          </p:cNvSpPr>
          <p:nvPr>
            <p:ph type="title"/>
          </p:nvPr>
        </p:nvSpPr>
        <p:spPr/>
        <p:txBody>
          <a:bodyPr/>
          <a:lstStyle/>
          <a:p>
            <a:r>
              <a:rPr lang="de-AT" dirty="0"/>
              <a:t>Praktische Beispiele</a:t>
            </a:r>
          </a:p>
        </p:txBody>
      </p:sp>
      <p:sp>
        <p:nvSpPr>
          <p:cNvPr id="3" name="Inhaltsplatzhalter 2">
            <a:extLst>
              <a:ext uri="{FF2B5EF4-FFF2-40B4-BE49-F238E27FC236}">
                <a16:creationId xmlns:a16="http://schemas.microsoft.com/office/drawing/2014/main" id="{66BF677A-D2D2-4126-BADD-C944CC717B71}"/>
              </a:ext>
            </a:extLst>
          </p:cNvPr>
          <p:cNvSpPr>
            <a:spLocks noGrp="1"/>
          </p:cNvSpPr>
          <p:nvPr>
            <p:ph idx="1"/>
          </p:nvPr>
        </p:nvSpPr>
        <p:spPr/>
        <p:txBody>
          <a:bodyPr/>
          <a:lstStyle/>
          <a:p>
            <a:r>
              <a:rPr lang="de-AT" dirty="0"/>
              <a:t>Stellen Sie sich vor Sie müssen einen Algorithmus entwerfen, welcher von 0 bis 999 zählt. Geben Sie jeden einzelnen Zählschritt an. </a:t>
            </a:r>
            <a:br>
              <a:rPr lang="de-AT" dirty="0"/>
            </a:br>
            <a:r>
              <a:rPr lang="de-AT" dirty="0"/>
              <a:t>Beispiel: 000, 001, 002, </a:t>
            </a:r>
            <a:r>
              <a:rPr lang="de-AT" dirty="0" err="1"/>
              <a:t>usw</a:t>
            </a:r>
            <a:r>
              <a:rPr lang="de-AT" dirty="0"/>
              <a:t>…</a:t>
            </a:r>
          </a:p>
          <a:p>
            <a:endParaRPr lang="de-AT" dirty="0"/>
          </a:p>
        </p:txBody>
      </p:sp>
      <p:pic>
        <p:nvPicPr>
          <p:cNvPr id="4" name="Grafik 3">
            <a:extLst>
              <a:ext uri="{FF2B5EF4-FFF2-40B4-BE49-F238E27FC236}">
                <a16:creationId xmlns:a16="http://schemas.microsoft.com/office/drawing/2014/main" id="{784037FE-91FD-43C3-8851-56CAB801C30C}"/>
              </a:ext>
            </a:extLst>
          </p:cNvPr>
          <p:cNvPicPr>
            <a:picLocks noChangeAspect="1"/>
          </p:cNvPicPr>
          <p:nvPr/>
        </p:nvPicPr>
        <p:blipFill>
          <a:blip r:embed="rId2"/>
          <a:stretch>
            <a:fillRect/>
          </a:stretch>
        </p:blipFill>
        <p:spPr>
          <a:xfrm>
            <a:off x="677334" y="3429000"/>
            <a:ext cx="5874386" cy="2430780"/>
          </a:xfrm>
          <a:prstGeom prst="rect">
            <a:avLst/>
          </a:prstGeom>
        </p:spPr>
      </p:pic>
    </p:spTree>
    <p:extLst>
      <p:ext uri="{BB962C8B-B14F-4D97-AF65-F5344CB8AC3E}">
        <p14:creationId xmlns:p14="http://schemas.microsoft.com/office/powerpoint/2010/main" val="66963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D7C694-9026-467B-A541-78390C1BBCD6}"/>
              </a:ext>
            </a:extLst>
          </p:cNvPr>
          <p:cNvSpPr>
            <a:spLocks noGrp="1"/>
          </p:cNvSpPr>
          <p:nvPr>
            <p:ph type="title"/>
          </p:nvPr>
        </p:nvSpPr>
        <p:spPr>
          <a:xfrm>
            <a:off x="677334" y="517756"/>
            <a:ext cx="8596668" cy="597763"/>
          </a:xfrm>
        </p:spPr>
        <p:txBody>
          <a:bodyPr>
            <a:normAutofit fontScale="90000"/>
          </a:bodyPr>
          <a:lstStyle/>
          <a:p>
            <a:r>
              <a:rPr lang="de-AT" dirty="0"/>
              <a:t>Praktische Beispiele</a:t>
            </a:r>
          </a:p>
        </p:txBody>
      </p:sp>
      <p:sp>
        <p:nvSpPr>
          <p:cNvPr id="3" name="Inhaltsplatzhalter 2">
            <a:extLst>
              <a:ext uri="{FF2B5EF4-FFF2-40B4-BE49-F238E27FC236}">
                <a16:creationId xmlns:a16="http://schemas.microsoft.com/office/drawing/2014/main" id="{53868660-398F-4DD6-A593-3DCCBE401729}"/>
              </a:ext>
            </a:extLst>
          </p:cNvPr>
          <p:cNvSpPr>
            <a:spLocks noGrp="1"/>
          </p:cNvSpPr>
          <p:nvPr>
            <p:ph idx="1"/>
          </p:nvPr>
        </p:nvSpPr>
        <p:spPr>
          <a:xfrm>
            <a:off x="677334" y="1654562"/>
            <a:ext cx="8596668" cy="5039201"/>
          </a:xfrm>
        </p:spPr>
        <p:txBody>
          <a:bodyPr/>
          <a:lstStyle/>
          <a:p>
            <a:r>
              <a:rPr lang="de-AT" dirty="0"/>
              <a:t>Es soll eine Statistik eines Würfelspiels erstellt werden.</a:t>
            </a:r>
          </a:p>
          <a:p>
            <a:r>
              <a:rPr lang="de-AT" dirty="0"/>
              <a:t>Lesen Sie zunächst ein, wie oft gewürfelt werden soll. </a:t>
            </a:r>
          </a:p>
          <a:p>
            <a:r>
              <a:rPr lang="de-AT" dirty="0"/>
              <a:t>Lesen Sie dann die Augenzahlen der entsprechenden  Anzahl an Würfen ein. </a:t>
            </a:r>
            <a:br>
              <a:rPr lang="de-AT" dirty="0"/>
            </a:br>
            <a:r>
              <a:rPr lang="de-AT" dirty="0"/>
              <a:t>Sollte der eingegebene Wert nicht stimmen können (keine Zahl von 1 bis 6) geben Sie eine Meldung aus und lesen Sie den Wert erneut ein.</a:t>
            </a:r>
          </a:p>
          <a:p>
            <a:r>
              <a:rPr lang="de-AT" dirty="0"/>
              <a:t>Abschließend geben Sie aus, wie viele Einser, Zweier, … und Sechser gewürfelt wurden.</a:t>
            </a:r>
          </a:p>
          <a:p>
            <a:endParaRPr lang="de-AT" dirty="0"/>
          </a:p>
        </p:txBody>
      </p:sp>
    </p:spTree>
    <p:extLst>
      <p:ext uri="{BB962C8B-B14F-4D97-AF65-F5344CB8AC3E}">
        <p14:creationId xmlns:p14="http://schemas.microsoft.com/office/powerpoint/2010/main" val="71317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2989D3-F7DB-4132-AC3F-F871362AAB5C}"/>
              </a:ext>
            </a:extLst>
          </p:cNvPr>
          <p:cNvSpPr>
            <a:spLocks noGrp="1"/>
          </p:cNvSpPr>
          <p:nvPr>
            <p:ph type="title"/>
          </p:nvPr>
        </p:nvSpPr>
        <p:spPr>
          <a:xfrm>
            <a:off x="677334" y="609600"/>
            <a:ext cx="8596668" cy="695417"/>
          </a:xfrm>
        </p:spPr>
        <p:txBody>
          <a:bodyPr/>
          <a:lstStyle/>
          <a:p>
            <a:r>
              <a:rPr lang="de-AT" dirty="0" err="1"/>
              <a:t>Brute</a:t>
            </a:r>
            <a:r>
              <a:rPr lang="de-AT" dirty="0"/>
              <a:t> Force</a:t>
            </a:r>
          </a:p>
        </p:txBody>
      </p:sp>
      <p:sp>
        <p:nvSpPr>
          <p:cNvPr id="3" name="Inhaltsplatzhalter 2">
            <a:extLst>
              <a:ext uri="{FF2B5EF4-FFF2-40B4-BE49-F238E27FC236}">
                <a16:creationId xmlns:a16="http://schemas.microsoft.com/office/drawing/2014/main" id="{0A7258DC-627A-45BB-9ABD-B20ED335C28F}"/>
              </a:ext>
            </a:extLst>
          </p:cNvPr>
          <p:cNvSpPr>
            <a:spLocks noGrp="1"/>
          </p:cNvSpPr>
          <p:nvPr>
            <p:ph idx="1"/>
          </p:nvPr>
        </p:nvSpPr>
        <p:spPr>
          <a:xfrm>
            <a:off x="677334" y="1642369"/>
            <a:ext cx="8596668" cy="4398993"/>
          </a:xfrm>
        </p:spPr>
        <p:txBody>
          <a:bodyPr/>
          <a:lstStyle/>
          <a:p>
            <a:r>
              <a:rPr lang="de-AT" dirty="0"/>
              <a:t>Mit </a:t>
            </a:r>
            <a:r>
              <a:rPr lang="de-AT" dirty="0" err="1"/>
              <a:t>Brute</a:t>
            </a:r>
            <a:r>
              <a:rPr lang="de-AT" dirty="0"/>
              <a:t> Force versucht man alle Möglichkeiten durchzuspielen.</a:t>
            </a:r>
          </a:p>
          <a:p>
            <a:endParaRPr lang="de-AT" dirty="0"/>
          </a:p>
          <a:p>
            <a:r>
              <a:rPr lang="de-AT" dirty="0"/>
              <a:t>Nur wenn die Bedingung innerhalb der Schleifen stimmt passiert etwas.</a:t>
            </a:r>
          </a:p>
          <a:p>
            <a:endParaRPr lang="de-AT" dirty="0"/>
          </a:p>
          <a:p>
            <a:r>
              <a:rPr lang="de-AT" dirty="0" err="1"/>
              <a:t>Bsp</a:t>
            </a:r>
            <a:r>
              <a:rPr lang="de-AT" dirty="0"/>
              <a:t> Fahrradschloss (3 stellen)</a:t>
            </a:r>
          </a:p>
          <a:p>
            <a:endParaRPr lang="de-AT" dirty="0"/>
          </a:p>
          <a:p>
            <a:endParaRPr lang="de-AT" dirty="0"/>
          </a:p>
        </p:txBody>
      </p:sp>
      <p:pic>
        <p:nvPicPr>
          <p:cNvPr id="4" name="Grafik 3">
            <a:extLst>
              <a:ext uri="{FF2B5EF4-FFF2-40B4-BE49-F238E27FC236}">
                <a16:creationId xmlns:a16="http://schemas.microsoft.com/office/drawing/2014/main" id="{97D514FA-1EBA-4B90-BDFD-94651A2AF915}"/>
              </a:ext>
            </a:extLst>
          </p:cNvPr>
          <p:cNvPicPr>
            <a:picLocks noChangeAspect="1"/>
          </p:cNvPicPr>
          <p:nvPr/>
        </p:nvPicPr>
        <p:blipFill>
          <a:blip r:embed="rId2"/>
          <a:stretch>
            <a:fillRect/>
          </a:stretch>
        </p:blipFill>
        <p:spPr>
          <a:xfrm>
            <a:off x="677334" y="3817620"/>
            <a:ext cx="5874386" cy="2430780"/>
          </a:xfrm>
          <a:prstGeom prst="rect">
            <a:avLst/>
          </a:prstGeom>
        </p:spPr>
      </p:pic>
    </p:spTree>
    <p:extLst>
      <p:ext uri="{BB962C8B-B14F-4D97-AF65-F5344CB8AC3E}">
        <p14:creationId xmlns:p14="http://schemas.microsoft.com/office/powerpoint/2010/main" val="777104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3D98BB-22DF-4748-9037-C0A9E189C383}"/>
              </a:ext>
            </a:extLst>
          </p:cNvPr>
          <p:cNvSpPr>
            <a:spLocks noGrp="1"/>
          </p:cNvSpPr>
          <p:nvPr>
            <p:ph type="title"/>
          </p:nvPr>
        </p:nvSpPr>
        <p:spPr>
          <a:xfrm>
            <a:off x="677334" y="609600"/>
            <a:ext cx="8596668" cy="801950"/>
          </a:xfrm>
        </p:spPr>
        <p:txBody>
          <a:bodyPr/>
          <a:lstStyle/>
          <a:p>
            <a:r>
              <a:rPr lang="de-AT" dirty="0"/>
              <a:t>Beispiele </a:t>
            </a:r>
            <a:r>
              <a:rPr lang="de-AT" dirty="0" err="1"/>
              <a:t>Brute</a:t>
            </a:r>
            <a:r>
              <a:rPr lang="de-AT" dirty="0"/>
              <a:t> Force</a:t>
            </a:r>
          </a:p>
        </p:txBody>
      </p:sp>
      <p:sp>
        <p:nvSpPr>
          <p:cNvPr id="3" name="Inhaltsplatzhalter 2">
            <a:extLst>
              <a:ext uri="{FF2B5EF4-FFF2-40B4-BE49-F238E27FC236}">
                <a16:creationId xmlns:a16="http://schemas.microsoft.com/office/drawing/2014/main" id="{5B8E47D0-F034-4DC6-A1A5-AC808105F87B}"/>
              </a:ext>
            </a:extLst>
          </p:cNvPr>
          <p:cNvSpPr>
            <a:spLocks noGrp="1"/>
          </p:cNvSpPr>
          <p:nvPr>
            <p:ph idx="1"/>
          </p:nvPr>
        </p:nvSpPr>
        <p:spPr>
          <a:xfrm>
            <a:off x="677334" y="1606859"/>
            <a:ext cx="8596668" cy="4434504"/>
          </a:xfrm>
        </p:spPr>
        <p:txBody>
          <a:bodyPr/>
          <a:lstStyle/>
          <a:p>
            <a:r>
              <a:rPr lang="de-AT" dirty="0"/>
              <a:t>In einem Korb liegen 66 verschiedenfarbige Kugeln: </a:t>
            </a:r>
          </a:p>
          <a:p>
            <a:r>
              <a:rPr lang="de-AT" dirty="0"/>
              <a:t>Es sind doppelt so viel weiße wie grüne, eine blaue weniger als grüne und sieben rote mehr als grüne.</a:t>
            </a:r>
          </a:p>
          <a:p>
            <a:r>
              <a:rPr lang="de-AT" dirty="0"/>
              <a:t>Wie viele Kugeln von jeder Farbe sind im Korb?</a:t>
            </a:r>
          </a:p>
          <a:p>
            <a:endParaRPr lang="de-AT" dirty="0"/>
          </a:p>
        </p:txBody>
      </p:sp>
    </p:spTree>
    <p:extLst>
      <p:ext uri="{BB962C8B-B14F-4D97-AF65-F5344CB8AC3E}">
        <p14:creationId xmlns:p14="http://schemas.microsoft.com/office/powerpoint/2010/main" val="325466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FF1700-9B34-4456-B40A-7EB8C43A5679}"/>
              </a:ext>
            </a:extLst>
          </p:cNvPr>
          <p:cNvSpPr>
            <a:spLocks noGrp="1"/>
          </p:cNvSpPr>
          <p:nvPr>
            <p:ph type="title"/>
          </p:nvPr>
        </p:nvSpPr>
        <p:spPr/>
        <p:txBody>
          <a:bodyPr/>
          <a:lstStyle/>
          <a:p>
            <a:r>
              <a:rPr lang="de-AT" dirty="0"/>
              <a:t>Praktische Beispiele</a:t>
            </a:r>
          </a:p>
        </p:txBody>
      </p:sp>
      <p:sp>
        <p:nvSpPr>
          <p:cNvPr id="3" name="Inhaltsplatzhalter 2">
            <a:extLst>
              <a:ext uri="{FF2B5EF4-FFF2-40B4-BE49-F238E27FC236}">
                <a16:creationId xmlns:a16="http://schemas.microsoft.com/office/drawing/2014/main" id="{E6BECFF9-1F80-49EF-9CEF-8F1BE39B5466}"/>
              </a:ext>
            </a:extLst>
          </p:cNvPr>
          <p:cNvSpPr>
            <a:spLocks noGrp="1"/>
          </p:cNvSpPr>
          <p:nvPr>
            <p:ph idx="1"/>
          </p:nvPr>
        </p:nvSpPr>
        <p:spPr/>
        <p:txBody>
          <a:bodyPr/>
          <a:lstStyle/>
          <a:p>
            <a:r>
              <a:rPr lang="de-AT" dirty="0"/>
              <a:t>Ein Bankomat ist prall mit Geldscheinen (5 €, 10 €, 20 €, 50 €, 100 €, 200 €) gefüllt.</a:t>
            </a:r>
          </a:p>
          <a:p>
            <a:r>
              <a:rPr lang="de-AT" dirty="0"/>
              <a:t>Lesen Sie einen Geldbetrag ein und geben Sie aus, welche Möglichkeiten es gibt diesen mit den Geldscheinen auszugeben. </a:t>
            </a:r>
          </a:p>
          <a:p>
            <a:r>
              <a:rPr lang="de-AT" dirty="0"/>
              <a:t>Sie können davon ausgehen, dass von jeder Art Geldschein immer genug vorhanden sind.</a:t>
            </a:r>
          </a:p>
          <a:p>
            <a:endParaRPr lang="de-AT" dirty="0"/>
          </a:p>
        </p:txBody>
      </p:sp>
    </p:spTree>
    <p:extLst>
      <p:ext uri="{BB962C8B-B14F-4D97-AF65-F5344CB8AC3E}">
        <p14:creationId xmlns:p14="http://schemas.microsoft.com/office/powerpoint/2010/main" val="231515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252548-42B0-4DC9-B22F-E58CDD1987FE}"/>
              </a:ext>
            </a:extLst>
          </p:cNvPr>
          <p:cNvSpPr>
            <a:spLocks noGrp="1"/>
          </p:cNvSpPr>
          <p:nvPr>
            <p:ph type="title"/>
          </p:nvPr>
        </p:nvSpPr>
        <p:spPr/>
        <p:txBody>
          <a:bodyPr/>
          <a:lstStyle/>
          <a:p>
            <a:r>
              <a:rPr lang="de-AT" dirty="0" err="1"/>
              <a:t>Greedy</a:t>
            </a:r>
            <a:r>
              <a:rPr lang="de-AT" dirty="0"/>
              <a:t> Algorithmus</a:t>
            </a:r>
          </a:p>
        </p:txBody>
      </p:sp>
      <p:sp>
        <p:nvSpPr>
          <p:cNvPr id="3" name="Inhaltsplatzhalter 2">
            <a:extLst>
              <a:ext uri="{FF2B5EF4-FFF2-40B4-BE49-F238E27FC236}">
                <a16:creationId xmlns:a16="http://schemas.microsoft.com/office/drawing/2014/main" id="{A6A05C6B-DE60-4A1B-8B01-1A272F509C0F}"/>
              </a:ext>
            </a:extLst>
          </p:cNvPr>
          <p:cNvSpPr>
            <a:spLocks noGrp="1"/>
          </p:cNvSpPr>
          <p:nvPr>
            <p:ph idx="1"/>
          </p:nvPr>
        </p:nvSpPr>
        <p:spPr/>
        <p:txBody>
          <a:bodyPr/>
          <a:lstStyle/>
          <a:p>
            <a:r>
              <a:rPr lang="de-AT" dirty="0"/>
              <a:t>Beim </a:t>
            </a:r>
            <a:r>
              <a:rPr lang="de-AT" dirty="0" err="1"/>
              <a:t>Greedy</a:t>
            </a:r>
            <a:r>
              <a:rPr lang="de-AT" dirty="0"/>
              <a:t> Algorithmus sucht man immer die billigste Variante.</a:t>
            </a:r>
          </a:p>
          <a:p>
            <a:endParaRPr lang="de-AT" dirty="0"/>
          </a:p>
          <a:p>
            <a:r>
              <a:rPr lang="de-AT" dirty="0"/>
              <a:t>Da meist bei größerer Menge ein Mengenrabatt gewährt wird basiert das Prinzip von groß nach klein.</a:t>
            </a:r>
          </a:p>
          <a:p>
            <a:endParaRPr lang="de-AT" dirty="0"/>
          </a:p>
          <a:p>
            <a:r>
              <a:rPr lang="de-AT" dirty="0"/>
              <a:t>Beispiel: </a:t>
            </a:r>
            <a:r>
              <a:rPr lang="de-DE" dirty="0"/>
              <a:t>Chicken </a:t>
            </a:r>
            <a:r>
              <a:rPr lang="de-DE" dirty="0" err="1"/>
              <a:t>Wings</a:t>
            </a:r>
            <a:r>
              <a:rPr lang="de-DE" dirty="0"/>
              <a:t> werden in den folgenden Packungen verkauft:</a:t>
            </a:r>
            <a:br>
              <a:rPr lang="de-AT" dirty="0"/>
            </a:br>
            <a:r>
              <a:rPr lang="de-AT" dirty="0"/>
              <a:t>		</a:t>
            </a:r>
            <a:r>
              <a:rPr lang="de-DE" dirty="0"/>
              <a:t>10 </a:t>
            </a:r>
            <a:r>
              <a:rPr lang="de-DE" dirty="0" err="1"/>
              <a:t>Stk</a:t>
            </a:r>
            <a:r>
              <a:rPr lang="de-DE" dirty="0"/>
              <a:t>. … 	10,00 €</a:t>
            </a:r>
            <a:br>
              <a:rPr lang="de-AT" dirty="0"/>
            </a:br>
            <a:r>
              <a:rPr lang="de-AT" dirty="0"/>
              <a:t>		</a:t>
            </a:r>
            <a:r>
              <a:rPr lang="de-DE" dirty="0"/>
              <a:t>06 </a:t>
            </a:r>
            <a:r>
              <a:rPr lang="de-DE" dirty="0" err="1"/>
              <a:t>Stk</a:t>
            </a:r>
            <a:r>
              <a:rPr lang="de-DE" dirty="0"/>
              <a:t>. …   	06,40 €</a:t>
            </a:r>
            <a:br>
              <a:rPr lang="de-AT" dirty="0"/>
            </a:br>
            <a:r>
              <a:rPr lang="de-AT" dirty="0"/>
              <a:t>		</a:t>
            </a:r>
            <a:r>
              <a:rPr lang="de-DE" dirty="0"/>
              <a:t>02 </a:t>
            </a:r>
            <a:r>
              <a:rPr lang="de-DE" dirty="0" err="1"/>
              <a:t>Stk</a:t>
            </a:r>
            <a:r>
              <a:rPr lang="de-DE" dirty="0"/>
              <a:t>. … 	03,20 €</a:t>
            </a:r>
            <a:endParaRPr lang="de-AT" dirty="0"/>
          </a:p>
          <a:p>
            <a:endParaRPr lang="de-AT" dirty="0"/>
          </a:p>
        </p:txBody>
      </p:sp>
    </p:spTree>
    <p:extLst>
      <p:ext uri="{BB962C8B-B14F-4D97-AF65-F5344CB8AC3E}">
        <p14:creationId xmlns:p14="http://schemas.microsoft.com/office/powerpoint/2010/main" val="198782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8E52D-376C-4DC7-8CBF-FEA058445AC9}"/>
              </a:ext>
            </a:extLst>
          </p:cNvPr>
          <p:cNvSpPr>
            <a:spLocks noGrp="1"/>
          </p:cNvSpPr>
          <p:nvPr>
            <p:ph type="title"/>
          </p:nvPr>
        </p:nvSpPr>
        <p:spPr/>
        <p:txBody>
          <a:bodyPr/>
          <a:lstStyle/>
          <a:p>
            <a:r>
              <a:rPr lang="de-AT" dirty="0" err="1"/>
              <a:t>Greedy</a:t>
            </a:r>
            <a:r>
              <a:rPr lang="de-AT" dirty="0"/>
              <a:t> Algorithmus</a:t>
            </a:r>
          </a:p>
        </p:txBody>
      </p:sp>
      <p:pic>
        <p:nvPicPr>
          <p:cNvPr id="4" name="Inhaltsplatzhalter 3">
            <a:extLst>
              <a:ext uri="{FF2B5EF4-FFF2-40B4-BE49-F238E27FC236}">
                <a16:creationId xmlns:a16="http://schemas.microsoft.com/office/drawing/2014/main" id="{9B8105C9-90EC-4BF2-98E8-C60CBDAAD13A}"/>
              </a:ext>
            </a:extLst>
          </p:cNvPr>
          <p:cNvPicPr>
            <a:picLocks noGrp="1" noChangeAspect="1"/>
          </p:cNvPicPr>
          <p:nvPr>
            <p:ph idx="1"/>
          </p:nvPr>
        </p:nvPicPr>
        <p:blipFill>
          <a:blip r:embed="rId2"/>
          <a:stretch>
            <a:fillRect/>
          </a:stretch>
        </p:blipFill>
        <p:spPr>
          <a:xfrm>
            <a:off x="677334" y="1488281"/>
            <a:ext cx="7524274" cy="5045347"/>
          </a:xfrm>
          <a:prstGeom prst="rect">
            <a:avLst/>
          </a:prstGeom>
        </p:spPr>
      </p:pic>
    </p:spTree>
    <p:extLst>
      <p:ext uri="{BB962C8B-B14F-4D97-AF65-F5344CB8AC3E}">
        <p14:creationId xmlns:p14="http://schemas.microsoft.com/office/powerpoint/2010/main" val="1318095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7A2E92-C5D3-487E-B996-4BEE47ECE2BA}"/>
              </a:ext>
            </a:extLst>
          </p:cNvPr>
          <p:cNvSpPr>
            <a:spLocks noGrp="1"/>
          </p:cNvSpPr>
          <p:nvPr>
            <p:ph type="title"/>
          </p:nvPr>
        </p:nvSpPr>
        <p:spPr/>
        <p:txBody>
          <a:bodyPr/>
          <a:lstStyle/>
          <a:p>
            <a:r>
              <a:rPr lang="de-AT" dirty="0"/>
              <a:t>2-dimensionale Arrays</a:t>
            </a:r>
          </a:p>
        </p:txBody>
      </p:sp>
      <p:sp>
        <p:nvSpPr>
          <p:cNvPr id="3" name="Inhaltsplatzhalter 2">
            <a:extLst>
              <a:ext uri="{FF2B5EF4-FFF2-40B4-BE49-F238E27FC236}">
                <a16:creationId xmlns:a16="http://schemas.microsoft.com/office/drawing/2014/main" id="{07B32C3B-AC36-4BC6-B57E-F737F05398C6}"/>
              </a:ext>
            </a:extLst>
          </p:cNvPr>
          <p:cNvSpPr>
            <a:spLocks noGrp="1"/>
          </p:cNvSpPr>
          <p:nvPr>
            <p:ph idx="1"/>
          </p:nvPr>
        </p:nvSpPr>
        <p:spPr/>
        <p:txBody>
          <a:bodyPr/>
          <a:lstStyle/>
          <a:p>
            <a:r>
              <a:rPr lang="de-AT" dirty="0"/>
              <a:t>Wozu benötigen wir 2-dimensionale Arrays?</a:t>
            </a:r>
          </a:p>
          <a:p>
            <a:endParaRPr lang="de-AT" dirty="0"/>
          </a:p>
          <a:p>
            <a:endParaRPr lang="de-AT" dirty="0"/>
          </a:p>
          <a:p>
            <a:endParaRPr lang="de-AT" dirty="0"/>
          </a:p>
          <a:p>
            <a:endParaRPr lang="de-AT" dirty="0"/>
          </a:p>
          <a:p>
            <a:endParaRPr lang="de-AT" dirty="0"/>
          </a:p>
        </p:txBody>
      </p:sp>
      <p:pic>
        <p:nvPicPr>
          <p:cNvPr id="5" name="Grafik 4">
            <a:extLst>
              <a:ext uri="{FF2B5EF4-FFF2-40B4-BE49-F238E27FC236}">
                <a16:creationId xmlns:a16="http://schemas.microsoft.com/office/drawing/2014/main" id="{CAC69A16-89BD-41B4-BBFC-074B59C6AEAF}"/>
              </a:ext>
            </a:extLst>
          </p:cNvPr>
          <p:cNvPicPr>
            <a:picLocks noChangeAspect="1"/>
          </p:cNvPicPr>
          <p:nvPr/>
        </p:nvPicPr>
        <p:blipFill>
          <a:blip r:embed="rId2"/>
          <a:stretch>
            <a:fillRect/>
          </a:stretch>
        </p:blipFill>
        <p:spPr>
          <a:xfrm>
            <a:off x="677334" y="4322716"/>
            <a:ext cx="5715016" cy="1718646"/>
          </a:xfrm>
          <a:prstGeom prst="rect">
            <a:avLst/>
          </a:prstGeom>
        </p:spPr>
      </p:pic>
      <p:pic>
        <p:nvPicPr>
          <p:cNvPr id="6" name="Grafik 5">
            <a:extLst>
              <a:ext uri="{FF2B5EF4-FFF2-40B4-BE49-F238E27FC236}">
                <a16:creationId xmlns:a16="http://schemas.microsoft.com/office/drawing/2014/main" id="{BA6B629B-9291-4541-957E-22B637E54ABE}"/>
              </a:ext>
            </a:extLst>
          </p:cNvPr>
          <p:cNvPicPr>
            <a:picLocks noChangeAspect="1"/>
          </p:cNvPicPr>
          <p:nvPr/>
        </p:nvPicPr>
        <p:blipFill>
          <a:blip r:embed="rId3"/>
          <a:stretch>
            <a:fillRect/>
          </a:stretch>
        </p:blipFill>
        <p:spPr>
          <a:xfrm>
            <a:off x="677334" y="3007472"/>
            <a:ext cx="7000875" cy="800100"/>
          </a:xfrm>
          <a:prstGeom prst="rect">
            <a:avLst/>
          </a:prstGeom>
        </p:spPr>
      </p:pic>
    </p:spTree>
    <p:extLst>
      <p:ext uri="{BB962C8B-B14F-4D97-AF65-F5344CB8AC3E}">
        <p14:creationId xmlns:p14="http://schemas.microsoft.com/office/powerpoint/2010/main" val="306388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B0E24-1B67-4CA4-BB5F-5B0CDB66D72F}"/>
              </a:ext>
            </a:extLst>
          </p:cNvPr>
          <p:cNvSpPr>
            <a:spLocks noGrp="1"/>
          </p:cNvSpPr>
          <p:nvPr>
            <p:ph type="title"/>
          </p:nvPr>
        </p:nvSpPr>
        <p:spPr/>
        <p:txBody>
          <a:bodyPr/>
          <a:lstStyle/>
          <a:p>
            <a:r>
              <a:rPr lang="de-AT" dirty="0"/>
              <a:t>2-dimensionale Arrays</a:t>
            </a:r>
          </a:p>
        </p:txBody>
      </p:sp>
      <p:sp>
        <p:nvSpPr>
          <p:cNvPr id="3" name="Inhaltsplatzhalter 2">
            <a:extLst>
              <a:ext uri="{FF2B5EF4-FFF2-40B4-BE49-F238E27FC236}">
                <a16:creationId xmlns:a16="http://schemas.microsoft.com/office/drawing/2014/main" id="{A3545075-19BE-4869-8F05-9D36C742AF39}"/>
              </a:ext>
            </a:extLst>
          </p:cNvPr>
          <p:cNvSpPr>
            <a:spLocks noGrp="1"/>
          </p:cNvSpPr>
          <p:nvPr>
            <p:ph idx="1"/>
          </p:nvPr>
        </p:nvSpPr>
        <p:spPr>
          <a:xfrm>
            <a:off x="677334" y="2125079"/>
            <a:ext cx="8596668" cy="3880773"/>
          </a:xfrm>
        </p:spPr>
        <p:txBody>
          <a:bodyPr/>
          <a:lstStyle/>
          <a:p>
            <a:r>
              <a:rPr lang="de-AT" dirty="0"/>
              <a:t>Erstellen Sie einen Algorithmus, mit welchem man das eindimensionale Array befüllen kann.</a:t>
            </a:r>
          </a:p>
          <a:p>
            <a:endParaRPr lang="de-AT" dirty="0"/>
          </a:p>
          <a:p>
            <a:endParaRPr lang="de-AT" dirty="0"/>
          </a:p>
          <a:p>
            <a:endParaRPr lang="de-AT" dirty="0"/>
          </a:p>
          <a:p>
            <a:endParaRPr lang="de-AT" dirty="0"/>
          </a:p>
          <a:p>
            <a:r>
              <a:rPr lang="de-AT" dirty="0"/>
              <a:t>Lesen Sie nun den Wert aus, welchen der dritte Spieler bei seinem ersten Wurf hatte.</a:t>
            </a:r>
          </a:p>
          <a:p>
            <a:endParaRPr lang="de-AT" dirty="0"/>
          </a:p>
        </p:txBody>
      </p:sp>
      <p:pic>
        <p:nvPicPr>
          <p:cNvPr id="4" name="Grafik 3">
            <a:extLst>
              <a:ext uri="{FF2B5EF4-FFF2-40B4-BE49-F238E27FC236}">
                <a16:creationId xmlns:a16="http://schemas.microsoft.com/office/drawing/2014/main" id="{959E5342-96B7-4E16-AE9E-8FE6B55B3BD9}"/>
              </a:ext>
            </a:extLst>
          </p:cNvPr>
          <p:cNvPicPr>
            <a:picLocks noChangeAspect="1"/>
          </p:cNvPicPr>
          <p:nvPr/>
        </p:nvPicPr>
        <p:blipFill>
          <a:blip r:embed="rId2"/>
          <a:stretch>
            <a:fillRect/>
          </a:stretch>
        </p:blipFill>
        <p:spPr>
          <a:xfrm>
            <a:off x="677334" y="2986550"/>
            <a:ext cx="2469122" cy="1319120"/>
          </a:xfrm>
          <a:prstGeom prst="rect">
            <a:avLst/>
          </a:prstGeom>
        </p:spPr>
      </p:pic>
    </p:spTree>
    <p:extLst>
      <p:ext uri="{BB962C8B-B14F-4D97-AF65-F5344CB8AC3E}">
        <p14:creationId xmlns:p14="http://schemas.microsoft.com/office/powerpoint/2010/main" val="83777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7EF2CF-68F3-49CB-9A84-A383B3FF7215}"/>
              </a:ext>
            </a:extLst>
          </p:cNvPr>
          <p:cNvSpPr>
            <a:spLocks noGrp="1"/>
          </p:cNvSpPr>
          <p:nvPr>
            <p:ph type="title"/>
          </p:nvPr>
        </p:nvSpPr>
        <p:spPr/>
        <p:txBody>
          <a:bodyPr/>
          <a:lstStyle/>
          <a:p>
            <a:r>
              <a:rPr lang="de-AT" dirty="0"/>
              <a:t>2-dimensionale Arrays</a:t>
            </a:r>
          </a:p>
        </p:txBody>
      </p:sp>
      <p:sp>
        <p:nvSpPr>
          <p:cNvPr id="3" name="Inhaltsplatzhalter 2">
            <a:extLst>
              <a:ext uri="{FF2B5EF4-FFF2-40B4-BE49-F238E27FC236}">
                <a16:creationId xmlns:a16="http://schemas.microsoft.com/office/drawing/2014/main" id="{32C7B48E-A69D-45B4-A6A7-FF05436079F5}"/>
              </a:ext>
            </a:extLst>
          </p:cNvPr>
          <p:cNvSpPr>
            <a:spLocks noGrp="1"/>
          </p:cNvSpPr>
          <p:nvPr>
            <p:ph idx="1"/>
          </p:nvPr>
        </p:nvSpPr>
        <p:spPr/>
        <p:txBody>
          <a:bodyPr/>
          <a:lstStyle/>
          <a:p>
            <a:r>
              <a:rPr lang="de-AT" dirty="0"/>
              <a:t>Erstellen Sie nun einen Algorithmus, welcher das 2-dimensionale Array befüllt.</a:t>
            </a:r>
          </a:p>
          <a:p>
            <a:endParaRPr lang="de-AT" dirty="0"/>
          </a:p>
          <a:p>
            <a:endParaRPr lang="de-AT" dirty="0"/>
          </a:p>
        </p:txBody>
      </p:sp>
      <p:pic>
        <p:nvPicPr>
          <p:cNvPr id="4" name="Grafik 3">
            <a:extLst>
              <a:ext uri="{FF2B5EF4-FFF2-40B4-BE49-F238E27FC236}">
                <a16:creationId xmlns:a16="http://schemas.microsoft.com/office/drawing/2014/main" id="{55435A5D-A7FC-4D4E-B6C2-31693FF48405}"/>
              </a:ext>
            </a:extLst>
          </p:cNvPr>
          <p:cNvPicPr>
            <a:picLocks noChangeAspect="1"/>
          </p:cNvPicPr>
          <p:nvPr/>
        </p:nvPicPr>
        <p:blipFill>
          <a:blip r:embed="rId2"/>
          <a:stretch>
            <a:fillRect/>
          </a:stretch>
        </p:blipFill>
        <p:spPr>
          <a:xfrm>
            <a:off x="677334" y="2690674"/>
            <a:ext cx="5594452" cy="3350688"/>
          </a:xfrm>
          <a:prstGeom prst="rect">
            <a:avLst/>
          </a:prstGeom>
        </p:spPr>
      </p:pic>
    </p:spTree>
    <p:extLst>
      <p:ext uri="{BB962C8B-B14F-4D97-AF65-F5344CB8AC3E}">
        <p14:creationId xmlns:p14="http://schemas.microsoft.com/office/powerpoint/2010/main" val="11427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3550E-9991-4F5C-AB97-C1779E57D4D7}"/>
              </a:ext>
            </a:extLst>
          </p:cNvPr>
          <p:cNvSpPr>
            <a:spLocks noGrp="1"/>
          </p:cNvSpPr>
          <p:nvPr>
            <p:ph type="title"/>
          </p:nvPr>
        </p:nvSpPr>
        <p:spPr/>
        <p:txBody>
          <a:bodyPr/>
          <a:lstStyle/>
          <a:p>
            <a:pPr algn="ctr"/>
            <a:r>
              <a:rPr lang="de-AT" dirty="0"/>
              <a:t>Regeln der Nachhilfestunde</a:t>
            </a:r>
          </a:p>
        </p:txBody>
      </p:sp>
      <p:sp>
        <p:nvSpPr>
          <p:cNvPr id="3" name="Inhaltsplatzhalter 2">
            <a:extLst>
              <a:ext uri="{FF2B5EF4-FFF2-40B4-BE49-F238E27FC236}">
                <a16:creationId xmlns:a16="http://schemas.microsoft.com/office/drawing/2014/main" id="{7738B0E4-3D10-4B4E-B6F2-87DDBF09614C}"/>
              </a:ext>
            </a:extLst>
          </p:cNvPr>
          <p:cNvSpPr>
            <a:spLocks noGrp="1"/>
          </p:cNvSpPr>
          <p:nvPr>
            <p:ph idx="1"/>
          </p:nvPr>
        </p:nvSpPr>
        <p:spPr/>
        <p:txBody>
          <a:bodyPr/>
          <a:lstStyle/>
          <a:p>
            <a:r>
              <a:rPr lang="de-AT" dirty="0"/>
              <a:t>Es gibt keine blöden Fragen!</a:t>
            </a:r>
          </a:p>
          <a:p>
            <a:endParaRPr lang="de-AT" dirty="0"/>
          </a:p>
          <a:p>
            <a:r>
              <a:rPr lang="de-AT" dirty="0"/>
              <a:t>Es reicht nicht nur zuzuhören.</a:t>
            </a:r>
          </a:p>
          <a:p>
            <a:endParaRPr lang="de-AT" dirty="0"/>
          </a:p>
          <a:p>
            <a:r>
              <a:rPr lang="de-AT" dirty="0"/>
              <a:t>Ich werde versuchen jeden zu befragen.</a:t>
            </a:r>
          </a:p>
          <a:p>
            <a:endParaRPr lang="de-AT" dirty="0"/>
          </a:p>
          <a:p>
            <a:r>
              <a:rPr lang="de-AT" dirty="0"/>
              <a:t>Ihr seit aus eigenem Interesse da!</a:t>
            </a:r>
          </a:p>
        </p:txBody>
      </p:sp>
    </p:spTree>
    <p:extLst>
      <p:ext uri="{BB962C8B-B14F-4D97-AF65-F5344CB8AC3E}">
        <p14:creationId xmlns:p14="http://schemas.microsoft.com/office/powerpoint/2010/main" val="342511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3423E5-F0BB-415E-9379-2C3C8890FDD7}"/>
              </a:ext>
            </a:extLst>
          </p:cNvPr>
          <p:cNvSpPr>
            <a:spLocks noGrp="1"/>
          </p:cNvSpPr>
          <p:nvPr>
            <p:ph type="title"/>
          </p:nvPr>
        </p:nvSpPr>
        <p:spPr/>
        <p:txBody>
          <a:bodyPr/>
          <a:lstStyle/>
          <a:p>
            <a:r>
              <a:rPr lang="de-AT" dirty="0"/>
              <a:t>Kegelturnier</a:t>
            </a:r>
          </a:p>
        </p:txBody>
      </p:sp>
      <p:sp>
        <p:nvSpPr>
          <p:cNvPr id="3" name="Inhaltsplatzhalter 2">
            <a:extLst>
              <a:ext uri="{FF2B5EF4-FFF2-40B4-BE49-F238E27FC236}">
                <a16:creationId xmlns:a16="http://schemas.microsoft.com/office/drawing/2014/main" id="{3BCDB140-1274-4660-BCCE-09E750DB87D4}"/>
              </a:ext>
            </a:extLst>
          </p:cNvPr>
          <p:cNvSpPr>
            <a:spLocks noGrp="1"/>
          </p:cNvSpPr>
          <p:nvPr>
            <p:ph idx="1"/>
          </p:nvPr>
        </p:nvSpPr>
        <p:spPr/>
        <p:txBody>
          <a:bodyPr/>
          <a:lstStyle/>
          <a:p>
            <a:endParaRPr lang="de-AT"/>
          </a:p>
        </p:txBody>
      </p:sp>
    </p:spTree>
    <p:extLst>
      <p:ext uri="{BB962C8B-B14F-4D97-AF65-F5344CB8AC3E}">
        <p14:creationId xmlns:p14="http://schemas.microsoft.com/office/powerpoint/2010/main" val="288252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A58FA-72DA-4B81-B3F5-FC0A9B6316E3}"/>
              </a:ext>
            </a:extLst>
          </p:cNvPr>
          <p:cNvSpPr>
            <a:spLocks noGrp="1"/>
          </p:cNvSpPr>
          <p:nvPr>
            <p:ph type="title"/>
          </p:nvPr>
        </p:nvSpPr>
        <p:spPr/>
        <p:txBody>
          <a:bodyPr/>
          <a:lstStyle/>
          <a:p>
            <a:r>
              <a:rPr lang="de-AT" dirty="0"/>
              <a:t>Info zum Test</a:t>
            </a:r>
          </a:p>
        </p:txBody>
      </p:sp>
      <p:sp>
        <p:nvSpPr>
          <p:cNvPr id="3" name="Inhaltsplatzhalter 2">
            <a:extLst>
              <a:ext uri="{FF2B5EF4-FFF2-40B4-BE49-F238E27FC236}">
                <a16:creationId xmlns:a16="http://schemas.microsoft.com/office/drawing/2014/main" id="{6E192611-5DF0-42B1-8A26-162C72E75B69}"/>
              </a:ext>
            </a:extLst>
          </p:cNvPr>
          <p:cNvSpPr>
            <a:spLocks noGrp="1"/>
          </p:cNvSpPr>
          <p:nvPr>
            <p:ph idx="1"/>
          </p:nvPr>
        </p:nvSpPr>
        <p:spPr/>
        <p:txBody>
          <a:bodyPr/>
          <a:lstStyle/>
          <a:p>
            <a:r>
              <a:rPr lang="de-AT" dirty="0"/>
              <a:t>Ein Sortierverfahren durchrechnen</a:t>
            </a:r>
          </a:p>
          <a:p>
            <a:pPr lvl="1"/>
            <a:r>
              <a:rPr lang="de-AT" dirty="0"/>
              <a:t>Bubble </a:t>
            </a:r>
            <a:r>
              <a:rPr lang="de-AT" dirty="0" err="1"/>
              <a:t>Sort</a:t>
            </a:r>
            <a:endParaRPr lang="de-AT" dirty="0"/>
          </a:p>
          <a:p>
            <a:pPr lvl="1"/>
            <a:r>
              <a:rPr lang="de-AT" dirty="0" err="1"/>
              <a:t>Selection</a:t>
            </a:r>
            <a:r>
              <a:rPr lang="de-AT" dirty="0"/>
              <a:t> </a:t>
            </a:r>
            <a:r>
              <a:rPr lang="de-AT" dirty="0" err="1"/>
              <a:t>Sort</a:t>
            </a:r>
            <a:endParaRPr lang="de-AT" dirty="0"/>
          </a:p>
          <a:p>
            <a:pPr lvl="1"/>
            <a:r>
              <a:rPr lang="de-AT" dirty="0" err="1"/>
              <a:t>Insearch</a:t>
            </a:r>
            <a:r>
              <a:rPr lang="de-AT" dirty="0"/>
              <a:t> </a:t>
            </a:r>
            <a:r>
              <a:rPr lang="de-AT" dirty="0" err="1"/>
              <a:t>Sort</a:t>
            </a:r>
            <a:endParaRPr lang="de-AT" dirty="0"/>
          </a:p>
        </p:txBody>
      </p:sp>
    </p:spTree>
    <p:extLst>
      <p:ext uri="{BB962C8B-B14F-4D97-AF65-F5344CB8AC3E}">
        <p14:creationId xmlns:p14="http://schemas.microsoft.com/office/powerpoint/2010/main" val="3109402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10BCDD-4B8B-4BA8-8B94-C61911D58F36}"/>
              </a:ext>
            </a:extLst>
          </p:cNvPr>
          <p:cNvSpPr>
            <a:spLocks noGrp="1"/>
          </p:cNvSpPr>
          <p:nvPr>
            <p:ph type="title"/>
          </p:nvPr>
        </p:nvSpPr>
        <p:spPr/>
        <p:txBody>
          <a:bodyPr/>
          <a:lstStyle/>
          <a:p>
            <a:r>
              <a:rPr lang="de-AT" dirty="0"/>
              <a:t>Praktische Anwendung</a:t>
            </a:r>
          </a:p>
        </p:txBody>
      </p:sp>
      <p:sp>
        <p:nvSpPr>
          <p:cNvPr id="3" name="Inhaltsplatzhalter 2">
            <a:extLst>
              <a:ext uri="{FF2B5EF4-FFF2-40B4-BE49-F238E27FC236}">
                <a16:creationId xmlns:a16="http://schemas.microsoft.com/office/drawing/2014/main" id="{FF00BA3A-F9E0-494C-95DB-DA8A75A91A23}"/>
              </a:ext>
            </a:extLst>
          </p:cNvPr>
          <p:cNvSpPr>
            <a:spLocks noGrp="1"/>
          </p:cNvSpPr>
          <p:nvPr>
            <p:ph idx="1"/>
          </p:nvPr>
        </p:nvSpPr>
        <p:spPr/>
        <p:txBody>
          <a:bodyPr/>
          <a:lstStyle/>
          <a:p>
            <a:r>
              <a:rPr lang="de-AT" dirty="0"/>
              <a:t>Entwickeln Sie einen Algorithmus welcher der Variable x den Wert 55 zuweist und geben Sie diese dann aus.</a:t>
            </a:r>
          </a:p>
          <a:p>
            <a:endParaRPr lang="de-AT" dirty="0"/>
          </a:p>
          <a:p>
            <a:endParaRPr lang="de-AT" dirty="0"/>
          </a:p>
        </p:txBody>
      </p:sp>
      <p:pic>
        <p:nvPicPr>
          <p:cNvPr id="4" name="Grafik 3">
            <a:extLst>
              <a:ext uri="{FF2B5EF4-FFF2-40B4-BE49-F238E27FC236}">
                <a16:creationId xmlns:a16="http://schemas.microsoft.com/office/drawing/2014/main" id="{E296018B-9791-4F88-9B75-847E40CB5035}"/>
              </a:ext>
            </a:extLst>
          </p:cNvPr>
          <p:cNvPicPr>
            <a:picLocks noChangeAspect="1"/>
          </p:cNvPicPr>
          <p:nvPr/>
        </p:nvPicPr>
        <p:blipFill>
          <a:blip r:embed="rId2"/>
          <a:stretch>
            <a:fillRect/>
          </a:stretch>
        </p:blipFill>
        <p:spPr>
          <a:xfrm>
            <a:off x="677334" y="3429000"/>
            <a:ext cx="2021478" cy="1870942"/>
          </a:xfrm>
          <a:prstGeom prst="rect">
            <a:avLst/>
          </a:prstGeom>
        </p:spPr>
      </p:pic>
    </p:spTree>
    <p:extLst>
      <p:ext uri="{BB962C8B-B14F-4D97-AF65-F5344CB8AC3E}">
        <p14:creationId xmlns:p14="http://schemas.microsoft.com/office/powerpoint/2010/main" val="162440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B7F8B9-B1F0-4225-9DBF-B1C0035CF151}"/>
              </a:ext>
            </a:extLst>
          </p:cNvPr>
          <p:cNvSpPr>
            <a:spLocks noGrp="1"/>
          </p:cNvSpPr>
          <p:nvPr>
            <p:ph type="title"/>
          </p:nvPr>
        </p:nvSpPr>
        <p:spPr/>
        <p:txBody>
          <a:bodyPr/>
          <a:lstStyle/>
          <a:p>
            <a:r>
              <a:rPr lang="de-AT" dirty="0"/>
              <a:t>Praktische Anwendung</a:t>
            </a:r>
          </a:p>
        </p:txBody>
      </p:sp>
      <p:sp>
        <p:nvSpPr>
          <p:cNvPr id="3" name="Inhaltsplatzhalter 2">
            <a:extLst>
              <a:ext uri="{FF2B5EF4-FFF2-40B4-BE49-F238E27FC236}">
                <a16:creationId xmlns:a16="http://schemas.microsoft.com/office/drawing/2014/main" id="{D34EEC88-6F4F-4F20-8E0E-19B679F24074}"/>
              </a:ext>
            </a:extLst>
          </p:cNvPr>
          <p:cNvSpPr>
            <a:spLocks noGrp="1"/>
          </p:cNvSpPr>
          <p:nvPr>
            <p:ph idx="1"/>
          </p:nvPr>
        </p:nvSpPr>
        <p:spPr/>
        <p:txBody>
          <a:bodyPr/>
          <a:lstStyle/>
          <a:p>
            <a:r>
              <a:rPr lang="de-AT" dirty="0"/>
              <a:t>Entwerfen Sie einen Algorithmus, welcher eine Zahl einliest und überprüfen Sie dann ob diese größer als 50 ist. Geben Sie aus ob die Zahl größer oder kleiner ist. Welche Sonderfälle können auftreten?</a:t>
            </a:r>
          </a:p>
          <a:p>
            <a:endParaRPr lang="de-AT" dirty="0"/>
          </a:p>
          <a:p>
            <a:endParaRPr lang="de-AT" dirty="0"/>
          </a:p>
        </p:txBody>
      </p:sp>
      <p:pic>
        <p:nvPicPr>
          <p:cNvPr id="4" name="Grafik 3">
            <a:extLst>
              <a:ext uri="{FF2B5EF4-FFF2-40B4-BE49-F238E27FC236}">
                <a16:creationId xmlns:a16="http://schemas.microsoft.com/office/drawing/2014/main" id="{26AC85F0-04C2-4D70-9709-1EAAB90ADA01}"/>
              </a:ext>
            </a:extLst>
          </p:cNvPr>
          <p:cNvPicPr>
            <a:picLocks noChangeAspect="1"/>
          </p:cNvPicPr>
          <p:nvPr/>
        </p:nvPicPr>
        <p:blipFill>
          <a:blip r:embed="rId2"/>
          <a:stretch>
            <a:fillRect/>
          </a:stretch>
        </p:blipFill>
        <p:spPr>
          <a:xfrm>
            <a:off x="677334" y="3428999"/>
            <a:ext cx="7797367" cy="2501283"/>
          </a:xfrm>
          <a:prstGeom prst="rect">
            <a:avLst/>
          </a:prstGeom>
        </p:spPr>
      </p:pic>
    </p:spTree>
    <p:extLst>
      <p:ext uri="{BB962C8B-B14F-4D97-AF65-F5344CB8AC3E}">
        <p14:creationId xmlns:p14="http://schemas.microsoft.com/office/powerpoint/2010/main" val="91067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F53E8-E774-4F10-BE6F-B0A4DBBCBC78}"/>
              </a:ext>
            </a:extLst>
          </p:cNvPr>
          <p:cNvSpPr>
            <a:spLocks noGrp="1"/>
          </p:cNvSpPr>
          <p:nvPr>
            <p:ph type="title"/>
          </p:nvPr>
        </p:nvSpPr>
        <p:spPr/>
        <p:txBody>
          <a:bodyPr/>
          <a:lstStyle/>
          <a:p>
            <a:r>
              <a:rPr lang="de-AT" dirty="0"/>
              <a:t>Praktische Anwendung</a:t>
            </a:r>
          </a:p>
        </p:txBody>
      </p:sp>
      <p:sp>
        <p:nvSpPr>
          <p:cNvPr id="3" name="Inhaltsplatzhalter 2">
            <a:extLst>
              <a:ext uri="{FF2B5EF4-FFF2-40B4-BE49-F238E27FC236}">
                <a16:creationId xmlns:a16="http://schemas.microsoft.com/office/drawing/2014/main" id="{6352C800-02E3-4E22-9A25-E6746077C3F1}"/>
              </a:ext>
            </a:extLst>
          </p:cNvPr>
          <p:cNvSpPr>
            <a:spLocks noGrp="1"/>
          </p:cNvSpPr>
          <p:nvPr>
            <p:ph idx="1"/>
          </p:nvPr>
        </p:nvSpPr>
        <p:spPr/>
        <p:txBody>
          <a:bodyPr/>
          <a:lstStyle/>
          <a:p>
            <a:r>
              <a:rPr lang="de-AT" dirty="0"/>
              <a:t>Weisen Sie x den Wert 1 zu und y den Wert 2. Danach vertauschen Sie die Werte der Variablen. Geben Sie anschließend die neuen Werte von x und y aus.</a:t>
            </a:r>
          </a:p>
          <a:p>
            <a:endParaRPr lang="de-AT" dirty="0"/>
          </a:p>
          <a:p>
            <a:endParaRPr lang="de-AT" dirty="0"/>
          </a:p>
        </p:txBody>
      </p:sp>
      <p:pic>
        <p:nvPicPr>
          <p:cNvPr id="4" name="Grafik 3">
            <a:extLst>
              <a:ext uri="{FF2B5EF4-FFF2-40B4-BE49-F238E27FC236}">
                <a16:creationId xmlns:a16="http://schemas.microsoft.com/office/drawing/2014/main" id="{A04170A7-DC7F-4B45-BF9A-0D002D9EF32C}"/>
              </a:ext>
            </a:extLst>
          </p:cNvPr>
          <p:cNvPicPr>
            <a:picLocks noChangeAspect="1"/>
          </p:cNvPicPr>
          <p:nvPr/>
        </p:nvPicPr>
        <p:blipFill>
          <a:blip r:embed="rId2"/>
          <a:stretch>
            <a:fillRect/>
          </a:stretch>
        </p:blipFill>
        <p:spPr>
          <a:xfrm>
            <a:off x="677334" y="3428999"/>
            <a:ext cx="4374060" cy="2882903"/>
          </a:xfrm>
          <a:prstGeom prst="rect">
            <a:avLst/>
          </a:prstGeom>
        </p:spPr>
      </p:pic>
    </p:spTree>
    <p:extLst>
      <p:ext uri="{BB962C8B-B14F-4D97-AF65-F5344CB8AC3E}">
        <p14:creationId xmlns:p14="http://schemas.microsoft.com/office/powerpoint/2010/main" val="30699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B02B51-BF50-4FF3-A9F5-AA81069D24B2}"/>
              </a:ext>
            </a:extLst>
          </p:cNvPr>
          <p:cNvSpPr>
            <a:spLocks noGrp="1"/>
          </p:cNvSpPr>
          <p:nvPr>
            <p:ph type="title"/>
          </p:nvPr>
        </p:nvSpPr>
        <p:spPr/>
        <p:txBody>
          <a:bodyPr/>
          <a:lstStyle/>
          <a:p>
            <a:r>
              <a:rPr lang="de-AT" dirty="0"/>
              <a:t>Praktische Anwendung</a:t>
            </a:r>
          </a:p>
        </p:txBody>
      </p:sp>
      <p:sp>
        <p:nvSpPr>
          <p:cNvPr id="3" name="Inhaltsplatzhalter 2">
            <a:extLst>
              <a:ext uri="{FF2B5EF4-FFF2-40B4-BE49-F238E27FC236}">
                <a16:creationId xmlns:a16="http://schemas.microsoft.com/office/drawing/2014/main" id="{E50B9EEB-6A0C-4A92-8CFB-76BA5853DBCC}"/>
              </a:ext>
            </a:extLst>
          </p:cNvPr>
          <p:cNvSpPr>
            <a:spLocks noGrp="1"/>
          </p:cNvSpPr>
          <p:nvPr>
            <p:ph idx="1"/>
          </p:nvPr>
        </p:nvSpPr>
        <p:spPr/>
        <p:txBody>
          <a:bodyPr/>
          <a:lstStyle/>
          <a:p>
            <a:r>
              <a:rPr lang="de-AT" dirty="0"/>
              <a:t>Geben Sie solange einen Wert ein bis dieser Wert zwischen 9 und 16 liegt. Nach der erfolgreichen Eingabe geben Sie diesen Wert aus.</a:t>
            </a:r>
          </a:p>
          <a:p>
            <a:endParaRPr lang="de-AT" dirty="0"/>
          </a:p>
          <a:p>
            <a:endParaRPr lang="de-AT" dirty="0"/>
          </a:p>
        </p:txBody>
      </p:sp>
      <p:pic>
        <p:nvPicPr>
          <p:cNvPr id="4" name="Grafik 3">
            <a:extLst>
              <a:ext uri="{FF2B5EF4-FFF2-40B4-BE49-F238E27FC236}">
                <a16:creationId xmlns:a16="http://schemas.microsoft.com/office/drawing/2014/main" id="{0EFC048F-354A-4704-B438-9740E48E83D1}"/>
              </a:ext>
            </a:extLst>
          </p:cNvPr>
          <p:cNvPicPr>
            <a:picLocks noChangeAspect="1"/>
          </p:cNvPicPr>
          <p:nvPr/>
        </p:nvPicPr>
        <p:blipFill>
          <a:blip r:embed="rId2"/>
          <a:stretch>
            <a:fillRect/>
          </a:stretch>
        </p:blipFill>
        <p:spPr>
          <a:xfrm>
            <a:off x="677334" y="3429000"/>
            <a:ext cx="5289114" cy="2297097"/>
          </a:xfrm>
          <a:prstGeom prst="rect">
            <a:avLst/>
          </a:prstGeom>
        </p:spPr>
      </p:pic>
    </p:spTree>
    <p:extLst>
      <p:ext uri="{BB962C8B-B14F-4D97-AF65-F5344CB8AC3E}">
        <p14:creationId xmlns:p14="http://schemas.microsoft.com/office/powerpoint/2010/main" val="2828344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0D440-000E-4847-8DF2-9DC2E20B96E8}"/>
              </a:ext>
            </a:extLst>
          </p:cNvPr>
          <p:cNvSpPr>
            <a:spLocks noGrp="1"/>
          </p:cNvSpPr>
          <p:nvPr>
            <p:ph type="title"/>
          </p:nvPr>
        </p:nvSpPr>
        <p:spPr/>
        <p:txBody>
          <a:bodyPr/>
          <a:lstStyle/>
          <a:p>
            <a:r>
              <a:rPr lang="de-AT" dirty="0"/>
              <a:t>Praktische Beispiele</a:t>
            </a:r>
          </a:p>
        </p:txBody>
      </p:sp>
      <p:sp>
        <p:nvSpPr>
          <p:cNvPr id="3" name="Inhaltsplatzhalter 2">
            <a:extLst>
              <a:ext uri="{FF2B5EF4-FFF2-40B4-BE49-F238E27FC236}">
                <a16:creationId xmlns:a16="http://schemas.microsoft.com/office/drawing/2014/main" id="{DC829C89-B11F-44C4-8100-DFF30B927D2A}"/>
              </a:ext>
            </a:extLst>
          </p:cNvPr>
          <p:cNvSpPr>
            <a:spLocks noGrp="1"/>
          </p:cNvSpPr>
          <p:nvPr>
            <p:ph idx="1"/>
          </p:nvPr>
        </p:nvSpPr>
        <p:spPr/>
        <p:txBody>
          <a:bodyPr/>
          <a:lstStyle/>
          <a:p>
            <a:r>
              <a:rPr lang="de-AT" dirty="0"/>
              <a:t>Stellen Sie sich vor Sie haben ein Haus mit 20 Türen. Verschließen Sie alle Türen in ihrem Haus. Geben Sie anschließend den Zustand der Türen aus.</a:t>
            </a:r>
          </a:p>
          <a:p>
            <a:endParaRPr lang="de-AT" dirty="0"/>
          </a:p>
          <a:p>
            <a:endParaRPr lang="de-AT" dirty="0"/>
          </a:p>
        </p:txBody>
      </p:sp>
      <p:pic>
        <p:nvPicPr>
          <p:cNvPr id="4" name="Grafik 3">
            <a:extLst>
              <a:ext uri="{FF2B5EF4-FFF2-40B4-BE49-F238E27FC236}">
                <a16:creationId xmlns:a16="http://schemas.microsoft.com/office/drawing/2014/main" id="{A6837B05-7A89-45ED-8811-1F2D5B3EB5C9}"/>
              </a:ext>
            </a:extLst>
          </p:cNvPr>
          <p:cNvPicPr>
            <a:picLocks noChangeAspect="1"/>
          </p:cNvPicPr>
          <p:nvPr/>
        </p:nvPicPr>
        <p:blipFill>
          <a:blip r:embed="rId2"/>
          <a:stretch>
            <a:fillRect/>
          </a:stretch>
        </p:blipFill>
        <p:spPr>
          <a:xfrm>
            <a:off x="677334" y="3015124"/>
            <a:ext cx="3619458" cy="3211037"/>
          </a:xfrm>
          <a:prstGeom prst="rect">
            <a:avLst/>
          </a:prstGeom>
        </p:spPr>
      </p:pic>
    </p:spTree>
    <p:extLst>
      <p:ext uri="{BB962C8B-B14F-4D97-AF65-F5344CB8AC3E}">
        <p14:creationId xmlns:p14="http://schemas.microsoft.com/office/powerpoint/2010/main" val="334105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D9919-2805-4304-A4B8-DD0AD1DE2C69}"/>
              </a:ext>
            </a:extLst>
          </p:cNvPr>
          <p:cNvSpPr>
            <a:spLocks noGrp="1"/>
          </p:cNvSpPr>
          <p:nvPr>
            <p:ph type="title"/>
          </p:nvPr>
        </p:nvSpPr>
        <p:spPr/>
        <p:txBody>
          <a:bodyPr/>
          <a:lstStyle/>
          <a:p>
            <a:r>
              <a:rPr lang="de-AT" dirty="0"/>
              <a:t>Praktische Beispiele</a:t>
            </a:r>
          </a:p>
        </p:txBody>
      </p:sp>
      <p:sp>
        <p:nvSpPr>
          <p:cNvPr id="3" name="Inhaltsplatzhalter 2">
            <a:extLst>
              <a:ext uri="{FF2B5EF4-FFF2-40B4-BE49-F238E27FC236}">
                <a16:creationId xmlns:a16="http://schemas.microsoft.com/office/drawing/2014/main" id="{F0449A4A-E0B9-433F-B74A-EFFF797D43EE}"/>
              </a:ext>
            </a:extLst>
          </p:cNvPr>
          <p:cNvSpPr>
            <a:spLocks noGrp="1"/>
          </p:cNvSpPr>
          <p:nvPr>
            <p:ph idx="1"/>
          </p:nvPr>
        </p:nvSpPr>
        <p:spPr>
          <a:xfrm>
            <a:off x="677334" y="1488613"/>
            <a:ext cx="8596668" cy="3880773"/>
          </a:xfrm>
        </p:spPr>
        <p:txBody>
          <a:bodyPr/>
          <a:lstStyle/>
          <a:p>
            <a:r>
              <a:rPr lang="de-AT" dirty="0"/>
              <a:t>Stellen Sie sich vor Sie gehen bei Mediamarkt einkaufen und besuchen die TV Abteilung. Dort sehen Sie, dass nur jeder zweite Fernseher aufgedreht ist. Schreiben Sie einen Algorithmus um alle Fernseher aufzudrehen.</a:t>
            </a:r>
          </a:p>
        </p:txBody>
      </p:sp>
      <p:pic>
        <p:nvPicPr>
          <p:cNvPr id="4" name="Grafik 3">
            <a:extLst>
              <a:ext uri="{FF2B5EF4-FFF2-40B4-BE49-F238E27FC236}">
                <a16:creationId xmlns:a16="http://schemas.microsoft.com/office/drawing/2014/main" id="{D0B6FB57-8176-45B9-9BAC-C0A3BCC7DB89}"/>
              </a:ext>
            </a:extLst>
          </p:cNvPr>
          <p:cNvPicPr>
            <a:picLocks noChangeAspect="1"/>
          </p:cNvPicPr>
          <p:nvPr/>
        </p:nvPicPr>
        <p:blipFill>
          <a:blip r:embed="rId2"/>
          <a:stretch>
            <a:fillRect/>
          </a:stretch>
        </p:blipFill>
        <p:spPr>
          <a:xfrm>
            <a:off x="677334" y="2809412"/>
            <a:ext cx="4850800" cy="3697919"/>
          </a:xfrm>
          <a:prstGeom prst="rect">
            <a:avLst/>
          </a:prstGeom>
        </p:spPr>
      </p:pic>
    </p:spTree>
    <p:extLst>
      <p:ext uri="{BB962C8B-B14F-4D97-AF65-F5344CB8AC3E}">
        <p14:creationId xmlns:p14="http://schemas.microsoft.com/office/powerpoint/2010/main" val="280997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531</Words>
  <Application>Microsoft Office PowerPoint</Application>
  <PresentationFormat>Breitbild</PresentationFormat>
  <Paragraphs>70</Paragraphs>
  <Slides>20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20</vt:i4>
      </vt:variant>
    </vt:vector>
  </HeadingPairs>
  <TitlesOfParts>
    <vt:vector size="24" baseType="lpstr">
      <vt:lpstr>Arial</vt:lpstr>
      <vt:lpstr>Trebuchet MS</vt:lpstr>
      <vt:lpstr>Wingdings 3</vt:lpstr>
      <vt:lpstr>Facette</vt:lpstr>
      <vt:lpstr>Nachhilfe Algorithmen Teil 2</vt:lpstr>
      <vt:lpstr>Regeln der Nachhilfestunde</vt:lpstr>
      <vt:lpstr>Info zum Test</vt:lpstr>
      <vt:lpstr>Praktische Anwendung</vt:lpstr>
      <vt:lpstr>Praktische Anwendung</vt:lpstr>
      <vt:lpstr>Praktische Anwendung</vt:lpstr>
      <vt:lpstr>Praktische Anwendung</vt:lpstr>
      <vt:lpstr>Praktische Beispiele</vt:lpstr>
      <vt:lpstr>Praktische Beispiele</vt:lpstr>
      <vt:lpstr>Praktische Beispiele</vt:lpstr>
      <vt:lpstr>Praktische Beispiele</vt:lpstr>
      <vt:lpstr>Brute Force</vt:lpstr>
      <vt:lpstr>Beispiele Brute Force</vt:lpstr>
      <vt:lpstr>Praktische Beispiele</vt:lpstr>
      <vt:lpstr>Greedy Algorithmus</vt:lpstr>
      <vt:lpstr>Greedy Algorithmus</vt:lpstr>
      <vt:lpstr>2-dimensionale Arrays</vt:lpstr>
      <vt:lpstr>2-dimensionale Arrays</vt:lpstr>
      <vt:lpstr>2-dimensionale Arrays</vt:lpstr>
      <vt:lpstr>Kegelturnier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Nachhilfe Algorithmen Teil 2</dc:title>
  <dc:creator>Bernhard Mayrhofer</dc:creator>
  <cp:lastModifiedBy>Bernhard Mayrhofer</cp:lastModifiedBy>
  <cp:revision>17</cp:revision>
  <dcterms:created xsi:type="dcterms:W3CDTF">2018-01-22T18:01:43Z</dcterms:created>
  <dcterms:modified xsi:type="dcterms:W3CDTF">2018-01-24T16:53:07Z</dcterms:modified>
</cp:coreProperties>
</file>